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265" r:id="rId4"/>
    <p:sldId id="267" r:id="rId5"/>
    <p:sldId id="258" r:id="rId6"/>
    <p:sldId id="257" r:id="rId7"/>
    <p:sldId id="259" r:id="rId8"/>
    <p:sldId id="268" r:id="rId9"/>
    <p:sldId id="261" r:id="rId10"/>
    <p:sldId id="269" r:id="rId11"/>
    <p:sldId id="260" r:id="rId12"/>
    <p:sldId id="262" r:id="rId13"/>
    <p:sldId id="271" r:id="rId14"/>
    <p:sldId id="263" r:id="rId15"/>
    <p:sldId id="272" r:id="rId16"/>
    <p:sldId id="264" r:id="rId17"/>
    <p:sldId id="27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6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temis.gos.ca\LRNGroup\SAS\LPE\ADMINISTRATION\Plans%20-%20Programs\Science\SCIENCE%20-%20SECONDARY\Sec%20Sci%20Background%20Documents\SK%20Secondary%20Science%20Enrollmen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temis.gos.ca\LRNGroup\SAS\LPE\ADMINISTRATION\Plans%20-%20Programs\Science\SCIENCE%20-%20SECONDARY\Sec%20Sci%20Background%20Documents\SK%20Secondary%20Science%20Enrollmen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temis.gos.ca\LRNGroup\SAS\LPE\ADMINISTRATION\Plans%20-%20Programs\Science\SCIENCE%20-%20SECONDARY\Sec%20Sci%20Background%20Documents\SK%20Secondary%20Science%20Enrollmen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lliotd\Local%20Settings\Temporary%20Internet%20Files\Content.Outlook\SSK5LQX0\Computer%20Science%20Course%20Offerings%20by%20Gender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lliotd\Local%20Settings\Temporary%20Internet%20Files\Content.Outlook\SSK5LQX0\Computer%20Science%20Course%20Offerings%20by%20Gende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barChart>
        <c:barDir val="col"/>
        <c:grouping val="clustered"/>
        <c:ser>
          <c:idx val="0"/>
          <c:order val="0"/>
          <c:dPt>
            <c:idx val="7"/>
            <c:spPr>
              <a:solidFill>
                <a:srgbClr val="C00000"/>
              </a:solidFill>
            </c:spPr>
          </c:dPt>
          <c:dPt>
            <c:idx val="8"/>
            <c:spPr>
              <a:solidFill>
                <a:srgbClr val="C00000"/>
              </a:solidFill>
            </c:spPr>
          </c:dPt>
          <c:cat>
            <c:strRef>
              <c:f>'Science Enrollment'!$A$4:$A$12</c:f>
              <c:strCache>
                <c:ptCount val="9"/>
                <c:pt idx="0">
                  <c:v>Science 10</c:v>
                </c:pt>
                <c:pt idx="1">
                  <c:v>Biology 20</c:v>
                </c:pt>
                <c:pt idx="2">
                  <c:v>Biology 30</c:v>
                </c:pt>
                <c:pt idx="3">
                  <c:v>Chemistry 20</c:v>
                </c:pt>
                <c:pt idx="4">
                  <c:v>Chemistry 30</c:v>
                </c:pt>
                <c:pt idx="5">
                  <c:v>Physics 20</c:v>
                </c:pt>
                <c:pt idx="6">
                  <c:v>Physics 30</c:v>
                </c:pt>
                <c:pt idx="7">
                  <c:v>Computer Science 20</c:v>
                </c:pt>
                <c:pt idx="8">
                  <c:v>Computer Science 30</c:v>
                </c:pt>
              </c:strCache>
            </c:strRef>
          </c:cat>
          <c:val>
            <c:numRef>
              <c:f>'Science Enrollment'!$I$4:$I$12</c:f>
              <c:numCache>
                <c:formatCode>#,##0</c:formatCode>
                <c:ptCount val="9"/>
                <c:pt idx="0">
                  <c:v>12858</c:v>
                </c:pt>
                <c:pt idx="1">
                  <c:v>10034</c:v>
                </c:pt>
                <c:pt idx="2">
                  <c:v>9481</c:v>
                </c:pt>
                <c:pt idx="3">
                  <c:v>8085</c:v>
                </c:pt>
                <c:pt idx="4">
                  <c:v>6059</c:v>
                </c:pt>
                <c:pt idx="5">
                  <c:v>6190</c:v>
                </c:pt>
                <c:pt idx="6">
                  <c:v>4783</c:v>
                </c:pt>
                <c:pt idx="7">
                  <c:v>947</c:v>
                </c:pt>
                <c:pt idx="8">
                  <c:v>352</c:v>
                </c:pt>
              </c:numCache>
            </c:numRef>
          </c:val>
        </c:ser>
        <c:axId val="76244096"/>
        <c:axId val="76245632"/>
      </c:barChart>
      <c:catAx>
        <c:axId val="76244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245632"/>
        <c:crosses val="autoZero"/>
        <c:auto val="1"/>
        <c:lblAlgn val="ctr"/>
        <c:lblOffset val="100"/>
      </c:catAx>
      <c:valAx>
        <c:axId val="762456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2440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plotArea>
      <c:layout/>
      <c:barChart>
        <c:barDir val="col"/>
        <c:grouping val="clustered"/>
        <c:ser>
          <c:idx val="0"/>
          <c:order val="0"/>
          <c:tx>
            <c:strRef>
              <c:f>'Science Enrollment'!$A$11</c:f>
              <c:strCache>
                <c:ptCount val="1"/>
                <c:pt idx="0">
                  <c:v>Computer Science 20</c:v>
                </c:pt>
              </c:strCache>
            </c:strRef>
          </c:tx>
          <c:cat>
            <c:strRef>
              <c:f>'Science Enrollment'!$B$2:$I$2</c:f>
              <c:strCache>
                <c:ptCount val="8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</c:strCache>
            </c:strRef>
          </c:cat>
          <c:val>
            <c:numRef>
              <c:f>'Science Enrollment'!$B$11:$I$11</c:f>
              <c:numCache>
                <c:formatCode>#,##0</c:formatCode>
                <c:ptCount val="8"/>
                <c:pt idx="0">
                  <c:v>1861</c:v>
                </c:pt>
                <c:pt idx="1">
                  <c:v>1783</c:v>
                </c:pt>
                <c:pt idx="2">
                  <c:v>1516</c:v>
                </c:pt>
                <c:pt idx="3">
                  <c:v>1338</c:v>
                </c:pt>
                <c:pt idx="4">
                  <c:v>1278</c:v>
                </c:pt>
                <c:pt idx="5">
                  <c:v>1152</c:v>
                </c:pt>
                <c:pt idx="6">
                  <c:v>1093</c:v>
                </c:pt>
                <c:pt idx="7">
                  <c:v>947</c:v>
                </c:pt>
              </c:numCache>
            </c:numRef>
          </c:val>
        </c:ser>
        <c:ser>
          <c:idx val="1"/>
          <c:order val="1"/>
          <c:tx>
            <c:strRef>
              <c:f>'Science Enrollment'!$A$12</c:f>
              <c:strCache>
                <c:ptCount val="1"/>
                <c:pt idx="0">
                  <c:v>Computer Science 30</c:v>
                </c:pt>
              </c:strCache>
            </c:strRef>
          </c:tx>
          <c:cat>
            <c:strRef>
              <c:f>'Science Enrollment'!$B$2:$I$2</c:f>
              <c:strCache>
                <c:ptCount val="8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</c:strCache>
            </c:strRef>
          </c:cat>
          <c:val>
            <c:numRef>
              <c:f>'Science Enrollment'!$B$12:$I$12</c:f>
              <c:numCache>
                <c:formatCode>#,##0</c:formatCode>
                <c:ptCount val="8"/>
                <c:pt idx="0">
                  <c:v>693</c:v>
                </c:pt>
                <c:pt idx="1">
                  <c:v>628</c:v>
                </c:pt>
                <c:pt idx="2">
                  <c:v>556</c:v>
                </c:pt>
                <c:pt idx="3">
                  <c:v>405</c:v>
                </c:pt>
                <c:pt idx="4">
                  <c:v>398</c:v>
                </c:pt>
                <c:pt idx="5">
                  <c:v>373</c:v>
                </c:pt>
                <c:pt idx="6">
                  <c:v>346</c:v>
                </c:pt>
                <c:pt idx="7">
                  <c:v>352</c:v>
                </c:pt>
              </c:numCache>
            </c:numRef>
          </c:val>
        </c:ser>
        <c:axId val="76278400"/>
        <c:axId val="66716032"/>
      </c:barChart>
      <c:catAx>
        <c:axId val="76278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6716032"/>
        <c:crosses val="autoZero"/>
        <c:auto val="1"/>
        <c:lblAlgn val="ctr"/>
        <c:lblOffset val="100"/>
      </c:catAx>
      <c:valAx>
        <c:axId val="667160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27840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plotArea>
      <c:layout/>
      <c:barChart>
        <c:barDir val="col"/>
        <c:grouping val="clustered"/>
        <c:ser>
          <c:idx val="5"/>
          <c:order val="0"/>
          <c:tx>
            <c:strRef>
              <c:f>Sheet3!$A$7</c:f>
              <c:strCache>
                <c:ptCount val="1"/>
                <c:pt idx="0">
                  <c:v>Computer Science 20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Sheet3!$B$1:$I$1</c:f>
              <c:strCache>
                <c:ptCount val="8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</c:strCache>
            </c:strRef>
          </c:cat>
          <c:val>
            <c:numRef>
              <c:f>Sheet3!$B$7:$I$7</c:f>
              <c:numCache>
                <c:formatCode>#,##0</c:formatCode>
                <c:ptCount val="8"/>
                <c:pt idx="0" formatCode="General">
                  <c:v>95</c:v>
                </c:pt>
                <c:pt idx="1">
                  <c:v>88</c:v>
                </c:pt>
                <c:pt idx="2">
                  <c:v>84</c:v>
                </c:pt>
                <c:pt idx="3">
                  <c:v>72</c:v>
                </c:pt>
                <c:pt idx="4">
                  <c:v>74</c:v>
                </c:pt>
                <c:pt idx="5">
                  <c:v>69</c:v>
                </c:pt>
                <c:pt idx="6">
                  <c:v>59</c:v>
                </c:pt>
                <c:pt idx="7">
                  <c:v>60</c:v>
                </c:pt>
              </c:numCache>
            </c:numRef>
          </c:val>
        </c:ser>
        <c:ser>
          <c:idx val="6"/>
          <c:order val="1"/>
          <c:tx>
            <c:strRef>
              <c:f>Sheet3!$A$8</c:f>
              <c:strCache>
                <c:ptCount val="1"/>
                <c:pt idx="0">
                  <c:v>Computer Science 30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Sheet3!$B$1:$I$1</c:f>
              <c:strCache>
                <c:ptCount val="8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</c:strCache>
            </c:strRef>
          </c:cat>
          <c:val>
            <c:numRef>
              <c:f>Sheet3!$B$8:$I$8</c:f>
              <c:numCache>
                <c:formatCode>#,##0</c:formatCode>
                <c:ptCount val="8"/>
                <c:pt idx="0">
                  <c:v>69</c:v>
                </c:pt>
                <c:pt idx="1">
                  <c:v>64</c:v>
                </c:pt>
                <c:pt idx="2">
                  <c:v>63</c:v>
                </c:pt>
                <c:pt idx="3">
                  <c:v>56</c:v>
                </c:pt>
                <c:pt idx="4">
                  <c:v>57</c:v>
                </c:pt>
                <c:pt idx="5">
                  <c:v>32</c:v>
                </c:pt>
                <c:pt idx="6">
                  <c:v>44</c:v>
                </c:pt>
                <c:pt idx="7">
                  <c:v>46</c:v>
                </c:pt>
              </c:numCache>
            </c:numRef>
          </c:val>
        </c:ser>
        <c:axId val="66748800"/>
        <c:axId val="66750336"/>
      </c:barChart>
      <c:catAx>
        <c:axId val="66748800"/>
        <c:scaling>
          <c:orientation val="minMax"/>
        </c:scaling>
        <c:axPos val="b"/>
        <c:tickLblPos val="nextTo"/>
        <c:crossAx val="66750336"/>
        <c:crosses val="autoZero"/>
        <c:auto val="1"/>
        <c:lblAlgn val="ctr"/>
        <c:lblOffset val="100"/>
      </c:catAx>
      <c:valAx>
        <c:axId val="66750336"/>
        <c:scaling>
          <c:orientation val="minMax"/>
        </c:scaling>
        <c:axPos val="l"/>
        <c:majorGridlines/>
        <c:numFmt formatCode="General" sourceLinked="1"/>
        <c:tickLblPos val="nextTo"/>
        <c:crossAx val="66748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10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Computer Science </a:t>
            </a:r>
            <a:r>
              <a:rPr lang="en-US" dirty="0"/>
              <a:t>30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'Registrations Crosstab'!$D$26</c:f>
              <c:strCache>
                <c:ptCount val="1"/>
                <c:pt idx="0">
                  <c:v>CS 30</c:v>
                </c:pt>
              </c:strCache>
            </c:strRef>
          </c:tx>
          <c:dLbls>
            <c:dLbl>
              <c:idx val="0"/>
              <c:layout>
                <c:manualLayout>
                  <c:x val="-6.3831474190726184E-2"/>
                  <c:y val="-0.2434636721546170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Male
89%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Female
11%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'Registrations Crosstab'!$B$27:$B$28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'Registrations Crosstab'!$D$27:$D$28</c:f>
              <c:numCache>
                <c:formatCode>General</c:formatCode>
                <c:ptCount val="2"/>
                <c:pt idx="0">
                  <c:v>147</c:v>
                </c:pt>
                <c:pt idx="1">
                  <c:v>19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10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Computer Science </a:t>
            </a:r>
            <a:r>
              <a:rPr lang="en-US" dirty="0"/>
              <a:t>20</a:t>
            </a:r>
          </a:p>
        </c:rich>
      </c:tx>
      <c:layout>
        <c:manualLayout>
          <c:xMode val="edge"/>
          <c:yMode val="edge"/>
          <c:x val="0.26599537037037035"/>
          <c:y val="2.222222222222223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'Registrations Crosstab'!$C$26</c:f>
              <c:strCache>
                <c:ptCount val="1"/>
                <c:pt idx="0">
                  <c:v>CS 20</c:v>
                </c:pt>
              </c:strCache>
            </c:strRef>
          </c:tx>
          <c:dLbls>
            <c:dLbl>
              <c:idx val="0"/>
              <c:layout>
                <c:manualLayout>
                  <c:x val="-0.1242027559055119"/>
                  <c:y val="-0.24059755030621174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Male
79%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0908592155147276"/>
                  <c:y val="0.1746167979002624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Female
21%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'Registrations Crosstab'!$B$27:$B$28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'Registrations Crosstab'!$C$27:$C$28</c:f>
              <c:numCache>
                <c:formatCode>General</c:formatCode>
                <c:ptCount val="2"/>
                <c:pt idx="0">
                  <c:v>346</c:v>
                </c:pt>
                <c:pt idx="1">
                  <c:v>91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C51A6-36CF-4E85-A464-31DEA6610A2C}" type="datetimeFigureOut">
              <a:rPr lang="en-CA" smtClean="0"/>
              <a:t>12/05/2011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10CEF-ED47-4195-9C38-320A5488C7B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1D5835-399B-4B33-86A2-F4432FA51572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43D564-7CC7-46C5-A9BF-6809E49C710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My background – CS</a:t>
            </a:r>
            <a:r>
              <a:rPr lang="en-CA" baseline="0" dirty="0" smtClean="0"/>
              <a:t> teaching,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3D564-7CC7-46C5-A9BF-6809E49C7104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337C8-22A6-4E51-BFE3-538C2114132E}" type="slidenum">
              <a:rPr lang="en-CA"/>
              <a:pPr/>
              <a:t>2</a:t>
            </a:fld>
            <a:endParaRPr lang="en-CA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4F8F0-5EE4-45EA-9166-BDD29DB115C0}" type="slidenum">
              <a:rPr lang="en-CA"/>
              <a:pPr/>
              <a:t>3</a:t>
            </a:fld>
            <a:endParaRPr lang="en-CA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1475"/>
          </a:xfrm>
        </p:spPr>
        <p:txBody>
          <a:bodyPr/>
          <a:lstStyle/>
          <a:p>
            <a:r>
              <a:rPr lang="en-US"/>
              <a:t>Required Areas of Study</a:t>
            </a:r>
          </a:p>
          <a:p>
            <a:r>
              <a:rPr lang="en-US"/>
              <a:t>- language arts</a:t>
            </a:r>
          </a:p>
          <a:p>
            <a:r>
              <a:rPr lang="en-US"/>
              <a:t>- mathematics</a:t>
            </a:r>
          </a:p>
          <a:p>
            <a:r>
              <a:rPr lang="en-US"/>
              <a:t>- science</a:t>
            </a:r>
          </a:p>
          <a:p>
            <a:r>
              <a:rPr lang="en-US"/>
              <a:t>- social studies</a:t>
            </a:r>
          </a:p>
          <a:p>
            <a:r>
              <a:rPr lang="en-US"/>
              <a:t>- health education</a:t>
            </a:r>
          </a:p>
          <a:p>
            <a:r>
              <a:rPr lang="en-US"/>
              <a:t>- arts education</a:t>
            </a:r>
          </a:p>
          <a:p>
            <a:r>
              <a:rPr lang="en-US"/>
              <a:t>- physical education</a:t>
            </a:r>
          </a:p>
          <a:p>
            <a:endParaRPr lang="en-US"/>
          </a:p>
          <a:p>
            <a:r>
              <a:rPr lang="en-US"/>
              <a:t>Locally determined Options</a:t>
            </a:r>
          </a:p>
          <a:p>
            <a:endParaRPr lang="en-US"/>
          </a:p>
          <a:p>
            <a:r>
              <a:rPr lang="en-US"/>
              <a:t>Adaptive Dimension</a:t>
            </a:r>
          </a:p>
          <a:p>
            <a:r>
              <a:rPr lang="en-US"/>
              <a:t>- teachers should adapt instruction, learning environment, curriculum materials and topics to help all students achieve curriculum objectives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8CD4D-F09B-4F6C-87DC-54672252C48D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9788" cy="34861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849" y="4416425"/>
            <a:ext cx="5608320" cy="4181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E.g. CS programming day in Saskatoon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3D564-7CC7-46C5-A9BF-6809E49C7104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C5E10B0-3640-4F2C-BA65-3481C6D4AE7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45269F-BAA5-448F-81E4-B5DF871273A8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1CC6C9-C1C3-4B26-9557-BC0EE857ABB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Computer Science Education</a:t>
            </a:r>
            <a:br>
              <a:rPr lang="en-CA" dirty="0" smtClean="0"/>
            </a:br>
            <a:r>
              <a:rPr lang="en-CA" sz="4000" dirty="0" smtClean="0"/>
              <a:t>CIPS / U of R 2011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Dean Elliott</a:t>
            </a:r>
          </a:p>
          <a:p>
            <a:r>
              <a:rPr lang="en-CA" dirty="0" smtClean="0"/>
              <a:t>Science Consultant</a:t>
            </a:r>
          </a:p>
          <a:p>
            <a:r>
              <a:rPr lang="en-CA" dirty="0" smtClean="0"/>
              <a:t>Ministry of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Practical and Applied 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Information Processing 10, 20, </a:t>
            </a:r>
            <a:r>
              <a:rPr lang="en-CA" sz="2800" dirty="0" smtClean="0"/>
              <a:t>30 </a:t>
            </a:r>
            <a:r>
              <a:rPr lang="en-CA" sz="2400" dirty="0" smtClean="0"/>
              <a:t>(3603</a:t>
            </a:r>
            <a:r>
              <a:rPr lang="en-CA" sz="2400" dirty="0" smtClean="0"/>
              <a:t>, 1255, </a:t>
            </a:r>
            <a:r>
              <a:rPr lang="en-CA" sz="2400" dirty="0" smtClean="0"/>
              <a:t>978)</a:t>
            </a:r>
            <a:endParaRPr lang="en-CA" sz="2000" dirty="0" smtClean="0"/>
          </a:p>
          <a:p>
            <a:pPr lvl="1"/>
            <a:r>
              <a:rPr lang="en-CA" dirty="0" smtClean="0"/>
              <a:t>Productivity tools, desktop publishing, digital photography, computer technology</a:t>
            </a:r>
          </a:p>
          <a:p>
            <a:r>
              <a:rPr lang="en-CA" dirty="0" smtClean="0"/>
              <a:t>Computer Networking 10L, 20L, 30L </a:t>
            </a:r>
            <a:r>
              <a:rPr lang="en-CA" sz="2400" dirty="0" smtClean="0"/>
              <a:t>(24, 7, 0)</a:t>
            </a:r>
            <a:endParaRPr lang="en-CA" dirty="0" smtClean="0"/>
          </a:p>
          <a:p>
            <a:r>
              <a:rPr lang="en-CA" dirty="0" smtClean="0"/>
              <a:t>Computer Animation 20L </a:t>
            </a:r>
            <a:r>
              <a:rPr lang="en-CA" sz="2400" dirty="0" smtClean="0"/>
              <a:t>(10)</a:t>
            </a:r>
            <a:endParaRPr lang="en-CA" dirty="0" smtClean="0"/>
          </a:p>
          <a:p>
            <a:r>
              <a:rPr lang="en-CA" dirty="0" smtClean="0"/>
              <a:t>Computer Programming 30L</a:t>
            </a:r>
            <a:r>
              <a:rPr lang="en-CA" sz="2400" dirty="0" smtClean="0"/>
              <a:t> (3)</a:t>
            </a:r>
            <a:endParaRPr lang="en-CA" dirty="0" smtClean="0"/>
          </a:p>
          <a:p>
            <a:r>
              <a:rPr lang="en-CA" dirty="0" smtClean="0"/>
              <a:t>Robotics 20L </a:t>
            </a:r>
            <a:r>
              <a:rPr lang="en-CA" sz="2400" dirty="0" smtClean="0"/>
              <a:t>(30)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Computer Science 20 Outline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Unit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Suggested</a:t>
                      </a:r>
                      <a:r>
                        <a:rPr lang="en-CA" sz="2400" baseline="0" dirty="0" smtClean="0"/>
                        <a:t> Hours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Software and Hardware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5-10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Problem Solving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5-10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Fundamentals of Programming and Design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5-10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Experience with Programming and Design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50-65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Networks (Optional)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Careers Related</a:t>
                      </a:r>
                      <a:r>
                        <a:rPr lang="en-CA" sz="2400" baseline="0" dirty="0" smtClean="0"/>
                        <a:t> to Computer Science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Research Topics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7-10</a:t>
                      </a:r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Computer Science 30 Outline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Unit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Suggested</a:t>
                      </a:r>
                      <a:r>
                        <a:rPr lang="en-CA" sz="2400" baseline="0" dirty="0" smtClean="0"/>
                        <a:t> Hours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Software and Hardware – Advanced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2-3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Problem Solving – Advanced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3-4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Problem</a:t>
                      </a:r>
                      <a:r>
                        <a:rPr lang="en-CA" sz="2400" baseline="0" dirty="0" smtClean="0"/>
                        <a:t> Solving and Programming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3-4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Experience with Programming and Design – Advanced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50-65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Number</a:t>
                      </a:r>
                      <a:r>
                        <a:rPr lang="en-CA" sz="2400" baseline="0" dirty="0" smtClean="0"/>
                        <a:t> Systems and Codes </a:t>
                      </a:r>
                      <a:r>
                        <a:rPr lang="en-CA" sz="2400" dirty="0" smtClean="0"/>
                        <a:t>(Optional)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5-8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Impact of Information Technology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3-5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Programming for Applications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3-4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Internet and Multimedia (Optional)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4-6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Research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7-10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Architecture</a:t>
            </a:r>
          </a:p>
          <a:p>
            <a:r>
              <a:rPr lang="en-CA" dirty="0" smtClean="0"/>
              <a:t>AI</a:t>
            </a:r>
          </a:p>
          <a:p>
            <a:r>
              <a:rPr lang="en-CA" dirty="0" smtClean="0"/>
              <a:t>CADD/CAM</a:t>
            </a:r>
          </a:p>
          <a:p>
            <a:r>
              <a:rPr lang="en-CA" dirty="0" smtClean="0"/>
              <a:t>Computer Technology</a:t>
            </a:r>
          </a:p>
          <a:p>
            <a:r>
              <a:rPr lang="en-CA" dirty="0" smtClean="0"/>
              <a:t>Computing Systems</a:t>
            </a:r>
          </a:p>
          <a:p>
            <a:r>
              <a:rPr lang="en-CA" dirty="0" smtClean="0"/>
              <a:t>Creative Problem Solving</a:t>
            </a:r>
          </a:p>
          <a:p>
            <a:r>
              <a:rPr lang="en-CA" dirty="0" smtClean="0"/>
              <a:t>Documentation</a:t>
            </a:r>
          </a:p>
          <a:p>
            <a:r>
              <a:rPr lang="en-CA" dirty="0" smtClean="0"/>
              <a:t>Future Studies</a:t>
            </a:r>
          </a:p>
          <a:p>
            <a:r>
              <a:rPr lang="en-CA" dirty="0" smtClean="0"/>
              <a:t>Gaming</a:t>
            </a:r>
          </a:p>
          <a:p>
            <a:r>
              <a:rPr lang="en-CA" dirty="0" smtClean="0"/>
              <a:t>Information Storage and Retrieval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Office Automation</a:t>
            </a:r>
          </a:p>
          <a:p>
            <a:r>
              <a:rPr lang="en-CA" dirty="0" smtClean="0"/>
              <a:t>Project</a:t>
            </a:r>
          </a:p>
          <a:p>
            <a:r>
              <a:rPr lang="en-CA" dirty="0" smtClean="0"/>
              <a:t>Process Control</a:t>
            </a:r>
          </a:p>
          <a:p>
            <a:r>
              <a:rPr lang="en-CA" dirty="0" smtClean="0"/>
              <a:t>Programming Topics: Advanced</a:t>
            </a:r>
          </a:p>
          <a:p>
            <a:r>
              <a:rPr lang="en-CA" dirty="0" smtClean="0"/>
              <a:t>Robotics</a:t>
            </a:r>
          </a:p>
          <a:p>
            <a:r>
              <a:rPr lang="en-CA" dirty="0" smtClean="0"/>
              <a:t>Security</a:t>
            </a:r>
          </a:p>
          <a:p>
            <a:r>
              <a:rPr lang="en-CA" dirty="0" smtClean="0"/>
              <a:t>Special Needs</a:t>
            </a:r>
          </a:p>
          <a:p>
            <a:r>
              <a:rPr lang="en-CA" dirty="0" smtClean="0"/>
              <a:t>Systems Analysis</a:t>
            </a:r>
          </a:p>
          <a:p>
            <a:r>
              <a:rPr lang="en-CA" dirty="0" smtClean="0"/>
              <a:t>Trends and Issues</a:t>
            </a:r>
          </a:p>
          <a:p>
            <a:r>
              <a:rPr lang="en-CA" dirty="0" smtClean="0"/>
              <a:t>User Interfaces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Directions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Renewed CS 20 / 30</a:t>
            </a:r>
          </a:p>
          <a:p>
            <a:r>
              <a:rPr lang="en-CA" dirty="0" smtClean="0"/>
              <a:t>On-line </a:t>
            </a:r>
            <a:r>
              <a:rPr lang="en-CA" dirty="0" smtClean="0"/>
              <a:t>course</a:t>
            </a:r>
          </a:p>
          <a:p>
            <a:r>
              <a:rPr lang="en-CA" dirty="0" smtClean="0"/>
              <a:t>Resources</a:t>
            </a:r>
            <a:r>
              <a:rPr lang="en-CA" dirty="0" smtClean="0"/>
              <a:t> </a:t>
            </a:r>
            <a:r>
              <a:rPr lang="en-CA" dirty="0" smtClean="0"/>
              <a:t>/ supports</a:t>
            </a:r>
          </a:p>
          <a:p>
            <a:r>
              <a:rPr lang="en-CA" dirty="0" smtClean="0"/>
              <a:t>ACM/CSTA K-12 Computer Science Standards</a:t>
            </a:r>
          </a:p>
          <a:p>
            <a:r>
              <a:rPr lang="en-CA" dirty="0" smtClean="0"/>
              <a:t>Other jurisdictions courses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CSTA K-12 Strands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1475" y="1755919"/>
            <a:ext cx="5564617" cy="472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Stakeholder Participation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Support curriculum development</a:t>
            </a:r>
          </a:p>
          <a:p>
            <a:r>
              <a:rPr lang="en-CA" dirty="0" smtClean="0"/>
              <a:t>Professional development for teachers</a:t>
            </a:r>
          </a:p>
          <a:p>
            <a:r>
              <a:rPr lang="en-CA" dirty="0" smtClean="0"/>
              <a:t>Resources for teachers / </a:t>
            </a:r>
            <a:r>
              <a:rPr lang="en-CA" dirty="0" smtClean="0"/>
              <a:t>students</a:t>
            </a:r>
          </a:p>
          <a:p>
            <a:pPr lvl="1"/>
            <a:r>
              <a:rPr lang="en-CA" dirty="0" smtClean="0"/>
              <a:t>Programming day</a:t>
            </a:r>
            <a:endParaRPr lang="en-CA" dirty="0" smtClean="0"/>
          </a:p>
          <a:p>
            <a:r>
              <a:rPr lang="en-CA" dirty="0" smtClean="0"/>
              <a:t>Career information / speakers / tours</a:t>
            </a:r>
          </a:p>
          <a:p>
            <a:r>
              <a:rPr lang="en-CA" dirty="0" smtClean="0"/>
              <a:t>Advocacy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 Information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Dean Elliott</a:t>
            </a:r>
          </a:p>
          <a:p>
            <a:r>
              <a:rPr lang="en-CA" dirty="0" smtClean="0"/>
              <a:t>Science Consultant</a:t>
            </a:r>
          </a:p>
          <a:p>
            <a:r>
              <a:rPr lang="en-CA" dirty="0" smtClean="0"/>
              <a:t>Ministry of Education</a:t>
            </a:r>
          </a:p>
          <a:p>
            <a:r>
              <a:rPr lang="en-CA" dirty="0" smtClean="0"/>
              <a:t>dean.elliott@gov.sk.ca</a:t>
            </a:r>
          </a:p>
          <a:p>
            <a:r>
              <a:rPr lang="en-CA" dirty="0" smtClean="0"/>
              <a:t>787-6765</a:t>
            </a:r>
            <a:endParaRPr lang="en-CA" dirty="0"/>
          </a:p>
        </p:txBody>
      </p:sp>
      <p:pic>
        <p:nvPicPr>
          <p:cNvPr id="6" name="Picture 2" descr="Ministry of Edu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486400"/>
            <a:ext cx="1714500" cy="657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ducation.gov.sk.ca/adx/aspx/adxGetMedia.aspx?DocID=220,134,107,81,1,Documents&amp;MediaID=13868&amp;Filename=Provincial_map-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33448"/>
            <a:ext cx="4114800" cy="5324552"/>
          </a:xfrm>
          <a:prstGeom prst="rect">
            <a:avLst/>
          </a:prstGeom>
          <a:noFill/>
        </p:spPr>
      </p:pic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School </a:t>
            </a:r>
            <a:r>
              <a:rPr lang="en-US" dirty="0" smtClean="0"/>
              <a:t>Divisions</a:t>
            </a:r>
            <a:endParaRPr lang="en-US" dirty="0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 dirty="0"/>
              <a:t>18 </a:t>
            </a:r>
            <a:r>
              <a:rPr lang="en-US" sz="2600" dirty="0" smtClean="0"/>
              <a:t>public</a:t>
            </a:r>
          </a:p>
          <a:p>
            <a:pPr lvl="1"/>
            <a:r>
              <a:rPr lang="en-US" sz="2200" dirty="0" smtClean="0"/>
              <a:t>125,000 / 600</a:t>
            </a:r>
            <a:endParaRPr lang="en-US" sz="2200" dirty="0"/>
          </a:p>
          <a:p>
            <a:r>
              <a:rPr lang="en-US" sz="2600" dirty="0" smtClean="0"/>
              <a:t>8 </a:t>
            </a:r>
            <a:r>
              <a:rPr lang="en-US" sz="2600" dirty="0" smtClean="0"/>
              <a:t>separate</a:t>
            </a:r>
          </a:p>
          <a:p>
            <a:pPr lvl="1"/>
            <a:r>
              <a:rPr lang="en-US" sz="2200" dirty="0" smtClean="0"/>
              <a:t>35,000 / 120</a:t>
            </a:r>
            <a:endParaRPr lang="en-US" sz="2200" dirty="0"/>
          </a:p>
          <a:p>
            <a:r>
              <a:rPr lang="en-US" sz="2600" dirty="0"/>
              <a:t>1 </a:t>
            </a:r>
            <a:r>
              <a:rPr lang="en-US" sz="2600" dirty="0" smtClean="0"/>
              <a:t>francophone</a:t>
            </a:r>
          </a:p>
          <a:p>
            <a:pPr lvl="1"/>
            <a:r>
              <a:rPr lang="en-US" sz="2200" dirty="0" smtClean="0"/>
              <a:t>1,100 / 1</a:t>
            </a:r>
            <a:endParaRPr lang="en-US" sz="2200" dirty="0"/>
          </a:p>
          <a:p>
            <a:r>
              <a:rPr lang="en-US" sz="2600" dirty="0"/>
              <a:t>1 </a:t>
            </a:r>
            <a:r>
              <a:rPr lang="en-US" sz="2600" dirty="0" smtClean="0"/>
              <a:t>protestant</a:t>
            </a:r>
          </a:p>
          <a:p>
            <a:pPr lvl="1"/>
            <a:r>
              <a:rPr lang="en-US" sz="2200" dirty="0" smtClean="0"/>
              <a:t>105 / 1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154-3495-4255-AA1B-9671A8C11E2D}" type="slidenum">
              <a:rPr lang="en-CA"/>
              <a:pPr/>
              <a:t>2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 Core Curriculum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81163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Required Areas of Study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Language arts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Mathematics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Science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Social studies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Health education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Arts education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Physical education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Common Essential Learnings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Locally-determined Options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Adaptive Dimension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387A-6EB4-4EA5-BEB8-3501F8029A6E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Senior Science Courses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Physics 20 </a:t>
            </a:r>
          </a:p>
          <a:p>
            <a:r>
              <a:rPr lang="en-CA" dirty="0" smtClean="0"/>
              <a:t>Biology 20</a:t>
            </a:r>
          </a:p>
          <a:p>
            <a:r>
              <a:rPr lang="en-CA" dirty="0" smtClean="0"/>
              <a:t>Chemistry 20 </a:t>
            </a:r>
          </a:p>
          <a:p>
            <a:r>
              <a:rPr lang="en-CA" dirty="0" smtClean="0"/>
              <a:t>Computer Science 20 </a:t>
            </a:r>
          </a:p>
          <a:p>
            <a:pPr eaLnBrk="1" hangingPunct="1"/>
            <a:endParaRPr lang="en-US" dirty="0" smtClean="0">
              <a:latin typeface="TimesNewRomanPSMT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Physics 30 *</a:t>
            </a:r>
          </a:p>
          <a:p>
            <a:r>
              <a:rPr lang="en-CA" dirty="0" smtClean="0"/>
              <a:t>Biology 30</a:t>
            </a:r>
          </a:p>
          <a:p>
            <a:r>
              <a:rPr lang="en-CA" dirty="0" smtClean="0"/>
              <a:t>Chemistry 30 *</a:t>
            </a:r>
          </a:p>
          <a:p>
            <a:r>
              <a:rPr lang="en-CA" dirty="0" smtClean="0"/>
              <a:t>Computer Science 30 *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724400"/>
            <a:ext cx="5562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b="1" spc="50" dirty="0" smtClean="0">
                <a:ln w="11430"/>
                <a:solidFill>
                  <a:schemeClr val="tx1"/>
                </a:solidFill>
              </a:rPr>
              <a:t>GRADUATION REQUIREMENTS </a:t>
            </a:r>
          </a:p>
          <a:p>
            <a:pPr algn="ctr"/>
            <a:r>
              <a:rPr lang="en-CA" b="1" spc="50" dirty="0" smtClean="0">
                <a:ln w="11430"/>
                <a:solidFill>
                  <a:schemeClr val="tx1"/>
                </a:solidFill>
              </a:rPr>
              <a:t>Science 10</a:t>
            </a:r>
          </a:p>
          <a:p>
            <a:pPr algn="ctr"/>
            <a:r>
              <a:rPr lang="en-CA" b="1" spc="50" dirty="0" smtClean="0">
                <a:ln w="11430"/>
                <a:solidFill>
                  <a:schemeClr val="tx1"/>
                </a:solidFill>
              </a:rPr>
              <a:t>1 20- or 30-level science</a:t>
            </a:r>
            <a:endParaRPr lang="en-CA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Secondary Science Enrolment</a:t>
            </a:r>
            <a:endParaRPr lang="en-CA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447800"/>
          <a:ext cx="8534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 20/30 Enrolment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 20/30 Number of Schools</a:t>
            </a:r>
            <a:endParaRPr lang="en-CA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371600"/>
          <a:ext cx="8001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Enrolment by Gender</a:t>
            </a:r>
            <a:endParaRPr lang="en-CA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3657600" y="1600200"/>
          <a:ext cx="5486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0" y="1600200"/>
          <a:ext cx="5486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Computer Science </a:t>
            </a:r>
            <a:r>
              <a:rPr lang="en-CA" dirty="0" smtClean="0"/>
              <a:t>Courses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CS 20/30</a:t>
            </a:r>
          </a:p>
          <a:p>
            <a:pPr lvl="1"/>
            <a:r>
              <a:rPr lang="en-CA" dirty="0" smtClean="0"/>
              <a:t>Developed in 1999 as a science elective</a:t>
            </a:r>
          </a:p>
          <a:p>
            <a:pPr lvl="1"/>
            <a:r>
              <a:rPr lang="en-CA" dirty="0" smtClean="0"/>
              <a:t>Not language specific</a:t>
            </a:r>
          </a:p>
          <a:p>
            <a:pPr lvl="2"/>
            <a:r>
              <a:rPr lang="en-CA" dirty="0" err="1" smtClean="0"/>
              <a:t>Qbasic</a:t>
            </a:r>
            <a:r>
              <a:rPr lang="en-CA" dirty="0" smtClean="0"/>
              <a:t>, </a:t>
            </a:r>
            <a:r>
              <a:rPr lang="en-CA" dirty="0" err="1" smtClean="0"/>
              <a:t>Php</a:t>
            </a:r>
            <a:r>
              <a:rPr lang="en-CA" dirty="0" smtClean="0"/>
              <a:t>, </a:t>
            </a:r>
            <a:r>
              <a:rPr lang="en-CA" dirty="0" err="1" smtClean="0"/>
              <a:t>javascript</a:t>
            </a:r>
            <a:r>
              <a:rPr lang="en-CA" dirty="0" smtClean="0"/>
              <a:t>, .NET, python, scratch</a:t>
            </a:r>
          </a:p>
          <a:p>
            <a:r>
              <a:rPr lang="en-CA" dirty="0" smtClean="0"/>
              <a:t>Advanced Placement Computer Science</a:t>
            </a:r>
          </a:p>
          <a:p>
            <a:r>
              <a:rPr lang="en-CA" dirty="0" smtClean="0"/>
              <a:t>Industry certification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439</TotalTime>
  <Words>473</Words>
  <Application>Microsoft Office PowerPoint</Application>
  <PresentationFormat>On-screen Show (4:3)</PresentationFormat>
  <Paragraphs>162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Computer Science Education CIPS / U of R 2011 </vt:lpstr>
      <vt:lpstr>School Divisions</vt:lpstr>
      <vt:lpstr>SK Core Curriculum</vt:lpstr>
      <vt:lpstr>Senior Science Courses</vt:lpstr>
      <vt:lpstr>Secondary Science Enrolment</vt:lpstr>
      <vt:lpstr>CS 20/30 Enrolment</vt:lpstr>
      <vt:lpstr>CS 20/30 Number of Schools</vt:lpstr>
      <vt:lpstr>Enrolment by Gender</vt:lpstr>
      <vt:lpstr>Computer Science Courses</vt:lpstr>
      <vt:lpstr>Practical and Applied Arts</vt:lpstr>
      <vt:lpstr>Computer Science 20 Outline</vt:lpstr>
      <vt:lpstr>Computer Science 30 Outline</vt:lpstr>
      <vt:lpstr>Research Topics</vt:lpstr>
      <vt:lpstr>Future Directions</vt:lpstr>
      <vt:lpstr>CSTA K-12 Strands</vt:lpstr>
      <vt:lpstr>Stakeholder Participation</vt:lpstr>
      <vt:lpstr>Contact Information</vt:lpstr>
    </vt:vector>
  </TitlesOfParts>
  <Company>Information Technology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Education CIPS / U of R 2011 </dc:title>
  <dc:creator>Dean Elliott</dc:creator>
  <cp:lastModifiedBy>Dean Elliott</cp:lastModifiedBy>
  <cp:revision>31</cp:revision>
  <dcterms:created xsi:type="dcterms:W3CDTF">2011-11-22T18:53:26Z</dcterms:created>
  <dcterms:modified xsi:type="dcterms:W3CDTF">2011-12-05T20:06:07Z</dcterms:modified>
</cp:coreProperties>
</file>